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9" r:id="rId3"/>
    <p:sldId id="337" r:id="rId4"/>
    <p:sldId id="258" r:id="rId5"/>
    <p:sldId id="355" r:id="rId6"/>
    <p:sldId id="362" r:id="rId7"/>
    <p:sldId id="356" r:id="rId8"/>
    <p:sldId id="357" r:id="rId9"/>
    <p:sldId id="358" r:id="rId10"/>
    <p:sldId id="359" r:id="rId11"/>
    <p:sldId id="360" r:id="rId12"/>
    <p:sldId id="361" r:id="rId13"/>
    <p:sldId id="291" r:id="rId14"/>
    <p:sldId id="342" r:id="rId15"/>
    <p:sldId id="363" r:id="rId16"/>
    <p:sldId id="353" r:id="rId17"/>
    <p:sldId id="343" r:id="rId18"/>
    <p:sldId id="344" r:id="rId19"/>
    <p:sldId id="345" r:id="rId20"/>
    <p:sldId id="339" r:id="rId21"/>
    <p:sldId id="365" r:id="rId22"/>
    <p:sldId id="340" r:id="rId23"/>
    <p:sldId id="366" r:id="rId24"/>
    <p:sldId id="332" r:id="rId25"/>
    <p:sldId id="335" r:id="rId26"/>
    <p:sldId id="341" r:id="rId27"/>
    <p:sldId id="334" r:id="rId28"/>
    <p:sldId id="354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64" r:id="rId37"/>
    <p:sldId id="26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2160" autoAdjust="0"/>
  </p:normalViewPr>
  <p:slideViewPr>
    <p:cSldViewPr snapToGrid="0">
      <p:cViewPr varScale="1">
        <p:scale>
          <a:sx n="99" d="100"/>
          <a:sy n="99" d="100"/>
        </p:scale>
        <p:origin x="54" y="18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6/10/2019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6/10/2019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question that your experiment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740333"/>
            <a:ext cx="8229600" cy="1263534"/>
          </a:xfrm>
        </p:spPr>
        <p:txBody>
          <a:bodyPr anchor="ctr">
            <a:normAutofit/>
          </a:bodyPr>
          <a:lstStyle>
            <a:lvl1pPr algn="l">
              <a:defRPr sz="435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9144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6286500"/>
            <a:ext cx="82296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" y="1"/>
            <a:ext cx="914171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6982691" y="0"/>
            <a:ext cx="21613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98269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5175" y="685801"/>
            <a:ext cx="1743075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85801"/>
            <a:ext cx="6079331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53095"/>
            <a:ext cx="8229600" cy="2286000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9144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438" y="5864054"/>
            <a:ext cx="82296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714501"/>
            <a:ext cx="3564082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819" y="1714501"/>
            <a:ext cx="3564082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29541"/>
            <a:ext cx="356616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100" y="2484692"/>
            <a:ext cx="356616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7740" y="1529541"/>
            <a:ext cx="356616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7740" y="2484692"/>
            <a:ext cx="356616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  <a:endParaRPr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2004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89" y="465512"/>
            <a:ext cx="2629622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389" y="3746500"/>
            <a:ext cx="2629622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0" y="465513"/>
            <a:ext cx="5286375" cy="5935287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16" userDrawn="1">
          <p15:clr>
            <a:srgbClr val="FBAE40"/>
          </p15:clr>
        </p15:guide>
        <p15:guide id="2" orient="horz" pos="288" userDrawn="1">
          <p15:clr>
            <a:srgbClr val="FBAE40"/>
          </p15:clr>
        </p15:guide>
        <p15:guide id="3" orient="horz" pos="4032" userDrawn="1">
          <p15:clr>
            <a:srgbClr val="FBAE40"/>
          </p15:clr>
        </p15:guide>
        <p15:guide id="4" pos="221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2004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466344"/>
            <a:ext cx="2626614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8036" y="3749040"/>
            <a:ext cx="2626614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232404" y="0"/>
            <a:ext cx="5911596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9144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00100" y="127000"/>
            <a:ext cx="75438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714500"/>
            <a:ext cx="75438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294" y="6394450"/>
            <a:ext cx="392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219" y="6394450"/>
            <a:ext cx="610076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Dongseo University - 47 Jurye-ro, Jurye 2(i)-dong, Sasang-gu, Busan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15175" y="6394450"/>
            <a:ext cx="17430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Monday, 10 June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685800" rtl="0" eaLnBrk="1" latinLnBrk="0" hangingPunct="1">
        <a:spcBef>
          <a:spcPts val="1650"/>
        </a:spcBef>
        <a:buClr>
          <a:schemeClr val="tx1">
            <a:lumMod val="65000"/>
          </a:schemeClr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205740" algn="l" defTabSz="6858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71450" algn="l" defTabSz="685800" rtl="0" eaLnBrk="1" latinLnBrk="0" hangingPunct="1">
        <a:spcBef>
          <a:spcPts val="900"/>
        </a:spcBef>
        <a:buClr>
          <a:schemeClr val="tx1">
            <a:lumMod val="65000"/>
          </a:schemeClr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71450" algn="l" defTabSz="685800" rtl="0" eaLnBrk="1" latinLnBrk="0" hangingPunct="1">
        <a:spcBef>
          <a:spcPts val="7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62990" indent="-171450" algn="l" defTabSz="6858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8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nCvvf4190E?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2" y="4786513"/>
            <a:ext cx="8229600" cy="1263534"/>
          </a:xfrm>
        </p:spPr>
        <p:txBody>
          <a:bodyPr>
            <a:normAutofit/>
          </a:bodyPr>
          <a:lstStyle/>
          <a:p>
            <a:r>
              <a:rPr lang="en-GB" sz="4800" dirty="0"/>
              <a:t>Image Composite Editor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6304972"/>
            <a:ext cx="8229600" cy="4572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David Ishak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Kosasih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– 20195033 |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</a:rPr>
              <a:t>Dongseo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 University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AD08D-E36B-4BE3-ACDF-AC89827F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Result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217AC-FD56-4394-BBC3-893A5BABE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2249597"/>
            <a:ext cx="7553552" cy="2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Complete Result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F34B5-6D9E-4458-BBF3-092D1A107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2255706"/>
            <a:ext cx="7508698" cy="26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Self-Cropping Result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2C984-7B7D-46FA-B5B9-213A0BF27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2255706"/>
            <a:ext cx="7508698" cy="17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360 image panorama</a:t>
            </a:r>
          </a:p>
          <a:p>
            <a:r>
              <a:rPr lang="en-US" dirty="0"/>
              <a:t>Creating panorama that include moving object</a:t>
            </a:r>
          </a:p>
          <a:p>
            <a:endParaRPr lang="en-US" dirty="0"/>
          </a:p>
          <a:p>
            <a:pPr marL="639762" indent="-285750">
              <a:spcBef>
                <a:spcPts val="0"/>
              </a:spcBef>
            </a:pPr>
            <a:endParaRPr lang="en-US" dirty="0"/>
          </a:p>
          <a:p>
            <a:pPr marL="204788" indent="-20478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B263C-D28D-4DF1-9257-00C93AB6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9" y="2189235"/>
            <a:ext cx="6068207" cy="38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7" name="KakaoTalk_Video_20190607_2204_19_387">
            <a:hlinkClick r:id="" action="ppaction://media"/>
            <a:extLst>
              <a:ext uri="{FF2B5EF4-FFF2-40B4-BE49-F238E27FC236}">
                <a16:creationId xmlns:a16="http://schemas.microsoft.com/office/drawing/2014/main" id="{49A3D791-EAF8-4930-A1F6-7365B7809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531" y="2317630"/>
            <a:ext cx="6420051" cy="360845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3600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Stitching Process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AF1E2-87C3-4367-9F3A-4FE3400F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9" y="2189235"/>
            <a:ext cx="7019190" cy="36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Stitching Result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366B7-69C5-43F0-835B-5CB9EC06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9" y="2189234"/>
            <a:ext cx="5720980" cy="38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Crop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12B189-A67B-4E1A-A8F7-1BD0C47F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8" y="2189233"/>
            <a:ext cx="6835473" cy="38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0B80F-82AB-4A50-9A2F-38F5A3992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8" y="2189233"/>
            <a:ext cx="6490235" cy="38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Name : David Ishak </a:t>
            </a:r>
            <a:r>
              <a:rPr lang="en-US" dirty="0" err="1"/>
              <a:t>Kosasih</a:t>
            </a:r>
            <a:endParaRPr lang="en-US" dirty="0"/>
          </a:p>
          <a:p>
            <a:r>
              <a:rPr lang="en-US" dirty="0"/>
              <a:t>Nationality : Indonesia</a:t>
            </a:r>
          </a:p>
          <a:p>
            <a:r>
              <a:rPr lang="en-US" dirty="0"/>
              <a:t>Date of birth : 14 January 1994</a:t>
            </a:r>
          </a:p>
          <a:p>
            <a:r>
              <a:rPr lang="en-US" dirty="0"/>
              <a:t>Education : </a:t>
            </a:r>
          </a:p>
          <a:p>
            <a:pPr marL="625475" indent="-269875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2013-2017</a:t>
            </a:r>
          </a:p>
          <a:p>
            <a:pPr marL="107791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/>
              <a:t>BEng Electrical engineering, Petra Christian University</a:t>
            </a:r>
          </a:p>
          <a:p>
            <a:pPr marL="107791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/>
              <a:t>Thesis : </a:t>
            </a:r>
            <a:r>
              <a:rPr lang="en-GB" dirty="0"/>
              <a:t>Making Mobile Application For Parking Systems Based on</a:t>
            </a:r>
          </a:p>
          <a:p>
            <a:pPr marL="1077913" indent="0">
              <a:spcBef>
                <a:spcPts val="0"/>
              </a:spcBef>
              <a:buNone/>
            </a:pPr>
            <a:r>
              <a:rPr lang="en-GB" dirty="0"/>
              <a:t>Internet of Things (IoT)</a:t>
            </a:r>
            <a:r>
              <a:rPr lang="en-US" dirty="0"/>
              <a:t> </a:t>
            </a:r>
          </a:p>
          <a:p>
            <a:r>
              <a:rPr lang="en-US" dirty="0"/>
              <a:t>Research Experience :</a:t>
            </a:r>
          </a:p>
          <a:p>
            <a:pPr marL="625475" indent="-269875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dirty="0"/>
              <a:t>2018-2019</a:t>
            </a:r>
          </a:p>
          <a:p>
            <a:pPr marL="107791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 err="1"/>
              <a:t>Incubator</a:t>
            </a:r>
            <a:r>
              <a:rPr lang="fr-FR" dirty="0"/>
              <a:t> Tenants, Innovation &amp; </a:t>
            </a:r>
            <a:r>
              <a:rPr lang="fr-FR" dirty="0" err="1"/>
              <a:t>Entrepreneurship</a:t>
            </a:r>
            <a:r>
              <a:rPr lang="fr-FR" dirty="0"/>
              <a:t> Centre</a:t>
            </a:r>
            <a:endParaRPr lang="en-US" dirty="0"/>
          </a:p>
          <a:p>
            <a:r>
              <a:rPr lang="en-US" dirty="0"/>
              <a:t>Current research topic</a:t>
            </a:r>
          </a:p>
          <a:p>
            <a:pPr marL="625475" indent="-269875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Wearable sensor and cloud computing</a:t>
            </a:r>
          </a:p>
          <a:p>
            <a:pPr marL="625475" indent="-269875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Title : Wearable sensor for elderly healthcare monitoring system</a:t>
            </a:r>
          </a:p>
          <a:p>
            <a:pPr marL="354012" indent="0">
              <a:spcBef>
                <a:spcPts val="0"/>
              </a:spcBef>
              <a:buNone/>
            </a:pPr>
            <a:endParaRPr lang="en-US" dirty="0"/>
          </a:p>
          <a:p>
            <a:pPr marL="177800" indent="-177800">
              <a:spcBef>
                <a:spcPts val="1500"/>
              </a:spcBef>
            </a:pPr>
            <a:endParaRPr lang="en-US" dirty="0"/>
          </a:p>
          <a:p>
            <a:pPr marL="177800" indent="-177800">
              <a:spcBef>
                <a:spcPts val="1500"/>
              </a:spcBef>
            </a:pPr>
            <a:endParaRPr lang="en-US" dirty="0"/>
          </a:p>
          <a:p>
            <a:pPr marL="354012" indent="0">
              <a:spcBef>
                <a:spcPts val="0"/>
              </a:spcBef>
              <a:buNone/>
            </a:pPr>
            <a:endParaRPr lang="en-US" dirty="0"/>
          </a:p>
          <a:p>
            <a:pPr marL="354012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Cylindrical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r>
              <a:rPr lang="en-GB" dirty="0"/>
              <a:t>Transverse Cylindrical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117E8-CA83-410D-A2F7-BFB185682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2291664"/>
            <a:ext cx="7520762" cy="769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1BF90-A02A-43AC-A8E7-46E6D1CDDD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3797168"/>
            <a:ext cx="2170495" cy="21704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565B-9E86-4071-89B2-3EF9E3388513}"/>
              </a:ext>
            </a:extLst>
          </p:cNvPr>
          <p:cNvSpPr txBox="1"/>
          <p:nvPr/>
        </p:nvSpPr>
        <p:spPr>
          <a:xfrm>
            <a:off x="3877818" y="3739353"/>
            <a:ext cx="4621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Panoramas in this projection are meant to be viewed as though the image is wrapped into a cylinder and viewed from within. When viewed on a 2D plane, horizontal lines appear curved while vertical lines remain straight.</a:t>
            </a:r>
          </a:p>
        </p:txBody>
      </p:sp>
    </p:spTree>
    <p:extLst>
      <p:ext uri="{BB962C8B-B14F-4D97-AF65-F5344CB8AC3E}">
        <p14:creationId xmlns:p14="http://schemas.microsoft.com/office/powerpoint/2010/main" val="35954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11B5-B00A-479B-8F70-88AF1E6C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 - Cylindrical Projection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E95C8-2DBC-4075-920D-2E43AB1AA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2962"/>
            <a:ext cx="2072858" cy="2326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76B71-BFBE-4BAE-9983-58EC0E51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6F70-8CA6-4629-AA24-1C227207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Dongseo University - 47 Jurye-ro, Jurye 2(i)-dong, Sasang-gu,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771E5-463D-43DA-BF1C-06C17BF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44B672-6A4E-49F1-B14C-703BAF99AF9E}"/>
              </a:ext>
            </a:extLst>
          </p:cNvPr>
          <p:cNvCxnSpPr/>
          <p:nvPr/>
        </p:nvCxnSpPr>
        <p:spPr>
          <a:xfrm>
            <a:off x="2791327" y="2924777"/>
            <a:ext cx="616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thumb/6/62/Usgs_map_mercator.svg/1280px-Usgs_map_mercator.svg.png">
            <a:extLst>
              <a:ext uri="{FF2B5EF4-FFF2-40B4-BE49-F238E27FC236}">
                <a16:creationId xmlns:a16="http://schemas.microsoft.com/office/drawing/2014/main" id="{99D76A3F-5AEB-457A-903C-39E45B4A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88" y="1862962"/>
            <a:ext cx="4926747" cy="215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Mercator 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Transverse Mercator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2D46F-0E6A-45DB-A15A-18881774E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51" y="3893711"/>
            <a:ext cx="2100713" cy="2100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9B024-04F1-44BB-A61D-FD22030D8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51" y="2177808"/>
            <a:ext cx="7580052" cy="10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11B5-B00A-479B-8F70-88AF1E6C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 - </a:t>
            </a:r>
            <a:r>
              <a:rPr lang="en-GB" dirty="0"/>
              <a:t>Mercator</a:t>
            </a:r>
            <a:r>
              <a:rPr lang="en-US" dirty="0"/>
              <a:t> Projection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76B71-BFBE-4BAE-9983-58EC0E51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6F70-8CA6-4629-AA24-1C227207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Dongseo University - 47 Jurye-ro, Jurye 2(i)-dong, Sasang-gu,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771E5-463D-43DA-BF1C-06C17BFD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4694E5-2644-4B31-BB8A-5CC816C54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19" y="1839479"/>
            <a:ext cx="3466049" cy="2167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AF4A0-C6F1-426F-B3FF-7CBD0BD7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41" y="1839478"/>
            <a:ext cx="3954023" cy="2167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F3750C-58F9-41A4-A046-E304470E1D23}"/>
              </a:ext>
            </a:extLst>
          </p:cNvPr>
          <p:cNvSpPr txBox="1"/>
          <p:nvPr/>
        </p:nvSpPr>
        <p:spPr>
          <a:xfrm>
            <a:off x="1831129" y="425309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Mercator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2199A-549A-400F-B77E-EC99C9B45961}"/>
              </a:ext>
            </a:extLst>
          </p:cNvPr>
          <p:cNvSpPr txBox="1"/>
          <p:nvPr/>
        </p:nvSpPr>
        <p:spPr>
          <a:xfrm>
            <a:off x="5581421" y="4255394"/>
            <a:ext cx="23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Transverse Mercator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9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0F9E8-B0CD-4A0A-80A8-E713E1938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4" y="2167143"/>
            <a:ext cx="6008851" cy="19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1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Orthographic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182563" indent="-182563"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2AB3C-8940-4820-894B-C6AC58367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219746"/>
            <a:ext cx="6119076" cy="1761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82DA3-04A0-4C34-9101-3CE7250FCDAC}"/>
              </a:ext>
            </a:extLst>
          </p:cNvPr>
          <p:cNvSpPr txBox="1"/>
          <p:nvPr/>
        </p:nvSpPr>
        <p:spPr>
          <a:xfrm>
            <a:off x="1068404" y="4203700"/>
            <a:ext cx="5005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form of parallel projection, in which all the projection lines are orthogonal to the projection plane,</a:t>
            </a:r>
            <a:r>
              <a:rPr lang="en-GB" baseline="30000" dirty="0"/>
              <a:t>[1]</a:t>
            </a:r>
            <a:r>
              <a:rPr lang="en-GB" dirty="0"/>
              <a:t>resulting in every plane of the scene appearing in affine transformation on the viewing surface.</a:t>
            </a:r>
          </a:p>
        </p:txBody>
      </p:sp>
      <p:pic>
        <p:nvPicPr>
          <p:cNvPr id="2050" name="Picture 2" descr="https://upload.wikimedia.org/wikipedia/commons/thumb/4/4b/Various_projections_of_cube_above_plane.svg/1280px-Various_projections_of_cube_above_plane.svg.png">
            <a:extLst>
              <a:ext uri="{FF2B5EF4-FFF2-40B4-BE49-F238E27FC236}">
                <a16:creationId xmlns:a16="http://schemas.microsoft.com/office/drawing/2014/main" id="{60D94CDF-E76F-4C26-9DB9-6452ED2B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3" y="4265568"/>
            <a:ext cx="2542175" cy="19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Spherical 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285750" lvl="0" indent="-285750">
              <a:spcBef>
                <a:spcPts val="0"/>
              </a:spcBef>
              <a:buClrTx/>
              <a:defRPr/>
            </a:pPr>
            <a:r>
              <a:rPr lang="en-US" dirty="0"/>
              <a:t>Transverse </a:t>
            </a:r>
            <a:r>
              <a:rPr lang="en-US" dirty="0" err="1"/>
              <a:t>Sperical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63AFF2-BF93-47BA-96B8-FEEC604BC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15" y="2165537"/>
            <a:ext cx="7700963" cy="760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FEF36-A3C9-4293-A136-92EBF7FD1E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15" y="3654893"/>
            <a:ext cx="1258654" cy="25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FB0E-655C-40F0-8903-A63598B5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736241B-8114-4675-A0E5-81F2A0F56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733054"/>
              </p:ext>
            </p:extLst>
          </p:nvPr>
        </p:nvGraphicFramePr>
        <p:xfrm>
          <a:off x="800100" y="1714500"/>
          <a:ext cx="75438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3202195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91498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50" b="0" dirty="0"/>
                        <a:t>Stereographic</a:t>
                      </a:r>
                      <a:endParaRPr lang="en-GB" sz="165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50" b="0" dirty="0"/>
                        <a:t>Fisheye</a:t>
                      </a:r>
                      <a:endParaRPr lang="en-GB" sz="165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58643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D8A4E-7243-41EF-BC67-20600C2A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D0096-4341-45A0-ABAD-EF4E7FBD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Dongseo University - 47 Jurye-ro, Jurye 2(i)-dong, Sasang-gu,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B13246-65AF-4AFC-B58D-B7C7EF9D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46F4E-81C4-4928-B1CC-BF0B2593C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80" y="2365885"/>
            <a:ext cx="3168140" cy="3168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CA819-DCEF-485C-A139-18A817CB6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74" y="2365884"/>
            <a:ext cx="3287829" cy="3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360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Failed Result 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EFB24C-1D21-491E-8DC7-8F99C666A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5" y="4799770"/>
            <a:ext cx="7255087" cy="1010800"/>
          </a:xfrm>
          <a:prstGeom prst="rect">
            <a:avLst/>
          </a:prstGeom>
        </p:spPr>
      </p:pic>
      <p:pic>
        <p:nvPicPr>
          <p:cNvPr id="13" name="KakaoTalk_Video_20190607_2204_24_939">
            <a:hlinkClick r:id="" action="ppaction://media"/>
            <a:extLst>
              <a:ext uri="{FF2B5EF4-FFF2-40B4-BE49-F238E27FC236}">
                <a16:creationId xmlns:a16="http://schemas.microsoft.com/office/drawing/2014/main" id="{CFE721FE-6E6E-4DE9-99E3-7C1576D74D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21" end="80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535" y="2282830"/>
            <a:ext cx="3740016" cy="2107051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7CB9C2-C578-467C-B164-A8047FFD4F6D}"/>
              </a:ext>
            </a:extLst>
          </p:cNvPr>
          <p:cNvSpPr/>
          <p:nvPr/>
        </p:nvSpPr>
        <p:spPr>
          <a:xfrm>
            <a:off x="4138864" y="4687503"/>
            <a:ext cx="796938" cy="125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94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29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CEB83-6C3F-4140-A82C-4DB1985E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9" y="2184422"/>
            <a:ext cx="6143371" cy="39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6E8E-AB5A-4CA6-8853-F80AC8A1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Composite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8DB4D-16F8-41A0-8AB7-5CC190B7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What is Image Composite Editor (ICE)?</a:t>
            </a:r>
          </a:p>
          <a:p>
            <a:pPr marL="625475" indent="-269875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/>
              <a:t>Image Composite Editor (ICE) is an advanced panoramic image </a:t>
            </a:r>
            <a:r>
              <a:rPr lang="en-GB" dirty="0" err="1"/>
              <a:t>stitcher</a:t>
            </a:r>
            <a:r>
              <a:rPr lang="en-GB" dirty="0"/>
              <a:t> created by the Microsoft Research Computational Photography Group.</a:t>
            </a:r>
          </a:p>
          <a:p>
            <a:r>
              <a:rPr lang="en-GB" dirty="0"/>
              <a:t>What is image stitching?</a:t>
            </a:r>
          </a:p>
          <a:p>
            <a:pPr marL="625475" indent="-290513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/>
              <a:t>The idea behind Image Stitching is to construct seamless high definition panoramic view using different viewpoints with multiple smaller overlapping images. </a:t>
            </a:r>
            <a:r>
              <a:rPr lang="en-GB" sz="1400" dirty="0">
                <a:solidFill>
                  <a:srgbClr val="FFFF00"/>
                </a:solidFill>
              </a:rPr>
              <a:t>(O. S. Vaidya and S. T. </a:t>
            </a:r>
            <a:r>
              <a:rPr lang="en-GB" sz="1400" dirty="0" err="1">
                <a:solidFill>
                  <a:srgbClr val="FFFF00"/>
                </a:solidFill>
              </a:rPr>
              <a:t>Gandhe</a:t>
            </a:r>
            <a:r>
              <a:rPr lang="en-GB" sz="1400" dirty="0">
                <a:solidFill>
                  <a:srgbClr val="FFFF00"/>
                </a:solidFill>
              </a:rPr>
              <a:t>, "The Study of </a:t>
            </a:r>
            <a:r>
              <a:rPr lang="en-GB" sz="1400" dirty="0" err="1">
                <a:solidFill>
                  <a:srgbClr val="FFFF00"/>
                </a:solidFill>
              </a:rPr>
              <a:t>Preprocessing</a:t>
            </a:r>
            <a:r>
              <a:rPr lang="en-GB" sz="1400" dirty="0">
                <a:solidFill>
                  <a:srgbClr val="FFFF00"/>
                </a:solidFill>
              </a:rPr>
              <a:t> and Postprocessing Techniques of Image Stitching," </a:t>
            </a:r>
            <a:r>
              <a:rPr lang="en-GB" sz="1400" i="1" dirty="0">
                <a:solidFill>
                  <a:srgbClr val="FFFF00"/>
                </a:solidFill>
              </a:rPr>
              <a:t>2018 International Conference On Advances in Communication and </a:t>
            </a:r>
            <a:r>
              <a:rPr lang="en-GB" sz="1300" i="1" dirty="0">
                <a:solidFill>
                  <a:srgbClr val="FFFF00"/>
                </a:solidFill>
              </a:rPr>
              <a:t>Computing Technology (ICACCT)</a:t>
            </a:r>
            <a:r>
              <a:rPr lang="en-GB" sz="1300" dirty="0">
                <a:solidFill>
                  <a:srgbClr val="FFFF00"/>
                </a:solidFill>
              </a:rPr>
              <a:t>, </a:t>
            </a:r>
            <a:r>
              <a:rPr lang="en-GB" sz="1300" dirty="0" err="1">
                <a:solidFill>
                  <a:srgbClr val="FFFF00"/>
                </a:solidFill>
              </a:rPr>
              <a:t>Sangamner</a:t>
            </a:r>
            <a:r>
              <a:rPr lang="en-GB" sz="1300" dirty="0">
                <a:solidFill>
                  <a:srgbClr val="FFFF00"/>
                </a:solidFill>
              </a:rPr>
              <a:t>, 2018, pp. 431-435)</a:t>
            </a:r>
          </a:p>
          <a:p>
            <a:pPr marL="625475" indent="-290513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/>
              <a:t>Most approaches to image stitching require nearly exact overlaps between images and identical exposures to produce seamless results. </a:t>
            </a:r>
            <a:r>
              <a:rPr lang="en-GB" sz="1400" dirty="0">
                <a:solidFill>
                  <a:srgbClr val="FFFF00"/>
                </a:solidFill>
              </a:rPr>
              <a:t>(Wikipedia - Image stitching)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0AD45-8555-4725-B090-BBA0CFE7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F99F5-E01B-4320-A77E-28893C71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Dongseo University - 47 Jurye-ro, Jurye 2(i)-dong, Sasang-gu,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85043C-0DD8-4514-B09D-F546D63D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</a:p>
        </p:txBody>
      </p:sp>
    </p:spTree>
    <p:extLst>
      <p:ext uri="{BB962C8B-B14F-4D97-AF65-F5344CB8AC3E}">
        <p14:creationId xmlns:p14="http://schemas.microsoft.com/office/powerpoint/2010/main" val="7410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Stitching Process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B4B1C-25B8-4893-857B-CC109E01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1055" r="780" b="1"/>
          <a:stretch/>
        </p:blipFill>
        <p:spPr>
          <a:xfrm>
            <a:off x="1126157" y="2193578"/>
            <a:ext cx="7132320" cy="36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Stitching Result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A5871-D1B9-443E-BD1D-7B65E39DC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"/>
          <a:stretch/>
        </p:blipFill>
        <p:spPr>
          <a:xfrm>
            <a:off x="1127360" y="2204185"/>
            <a:ext cx="6828951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Crop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5E54C-EBA9-4403-AFCA-376D9AEB3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9" y="2204185"/>
            <a:ext cx="6447723" cy="38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3222CC-BB81-401F-851D-36B90F471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8" y="2209822"/>
            <a:ext cx="6659479" cy="38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Result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BE588-995E-4C79-96C6-7A1F16B0B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7" y="2209822"/>
            <a:ext cx="6786399" cy="3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panorama that include moving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0D78-FED3-4D94-933B-713749FB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Complete Result :</a:t>
            </a:r>
          </a:p>
          <a:p>
            <a:pPr marL="182563" indent="-182563">
              <a:spcBef>
                <a:spcPts val="0"/>
              </a:spcBef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C0B5E-1C02-4D22-BE7A-5D8BE50BD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7" y="2209821"/>
            <a:ext cx="6890162" cy="38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A109-C98A-4A44-B872-F11E9AD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Video</a:t>
            </a:r>
          </a:p>
        </p:txBody>
      </p:sp>
      <p:pic>
        <p:nvPicPr>
          <p:cNvPr id="7" name="Online Media 6" title="Image Composite Editor">
            <a:hlinkClick r:id="" action="ppaction://media"/>
            <a:extLst>
              <a:ext uri="{FF2B5EF4-FFF2-40B4-BE49-F238E27FC236}">
                <a16:creationId xmlns:a16="http://schemas.microsoft.com/office/drawing/2014/main" id="{FA7D6DF9-03B2-48F0-947C-0009EF91E64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0100" y="1820863"/>
            <a:ext cx="7543800" cy="42433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8AD1F-B254-44C1-828C-C7F83169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GB" smtClean="0"/>
              <a:t>36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090-95BE-4B64-A0A9-D94B92E3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Dongseo</a:t>
            </a:r>
            <a:r>
              <a:rPr lang="en-GB" dirty="0"/>
              <a:t> University - 47 </a:t>
            </a:r>
            <a:r>
              <a:rPr lang="en-GB" dirty="0" err="1"/>
              <a:t>Jurye-ro</a:t>
            </a:r>
            <a:r>
              <a:rPr lang="en-GB" dirty="0"/>
              <a:t>, </a:t>
            </a:r>
            <a:r>
              <a:rPr lang="en-GB" dirty="0" err="1"/>
              <a:t>Jurye</a:t>
            </a:r>
            <a:r>
              <a:rPr lang="en-GB" dirty="0"/>
              <a:t> 2(</a:t>
            </a:r>
            <a:r>
              <a:rPr lang="en-GB" dirty="0" err="1"/>
              <a:t>i</a:t>
            </a:r>
            <a:r>
              <a:rPr lang="en-GB" dirty="0"/>
              <a:t>)-dong, </a:t>
            </a:r>
            <a:r>
              <a:rPr lang="en-GB" dirty="0" err="1"/>
              <a:t>Sasang-gu</a:t>
            </a:r>
            <a:r>
              <a:rPr lang="en-GB" dirty="0"/>
              <a:t>, Busan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B79FA-DDAC-4B44-9320-D55D2485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6581"/>
            <a:ext cx="8229600" cy="167065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700" dirty="0"/>
              <a:t>감사합니다</a:t>
            </a:r>
            <a:br>
              <a:rPr lang="en-US" altLang="ko-KR" dirty="0"/>
            </a:br>
            <a:r>
              <a:rPr lang="en-US" altLang="ko-KR" sz="3500" dirty="0">
                <a:solidFill>
                  <a:srgbClr val="FFFF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Thank You</a:t>
            </a:r>
            <a:endParaRPr lang="en-US" sz="3500" dirty="0">
              <a:solidFill>
                <a:srgbClr val="FFFF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https://lh6.googleusercontent.com/dL5aZef61oxjFpC80X7DkwwAQkWnVI1clp_HaEX9v0F826KcIJD6eohaDBjBU8YJznWmicetAD8E0QGRTvcmfPWApl5jk4zbSvYPyfNRqp3QnQl7jYbPa9qHoL0T1K93Hj30gtPyL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56" y="6040582"/>
            <a:ext cx="838051" cy="5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/>
              <a:t>Image Composite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  <a:p>
            <a:r>
              <a:rPr lang="en-US" dirty="0"/>
              <a:t>Panorama From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E14C2-EA46-4611-BE7D-CD820935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37418" y="2890536"/>
            <a:ext cx="7543800" cy="11809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750362-0B8C-4128-94E4-44442DECC992}"/>
              </a:ext>
            </a:extLst>
          </p:cNvPr>
          <p:cNvSpPr/>
          <p:nvPr/>
        </p:nvSpPr>
        <p:spPr>
          <a:xfrm>
            <a:off x="2695074" y="3419375"/>
            <a:ext cx="1280160" cy="298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B9F50A-F878-4C4E-B48C-88B67A40E777}"/>
              </a:ext>
            </a:extLst>
          </p:cNvPr>
          <p:cNvSpPr/>
          <p:nvPr/>
        </p:nvSpPr>
        <p:spPr>
          <a:xfrm>
            <a:off x="4368266" y="3429000"/>
            <a:ext cx="1280160" cy="298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E7571-1A13-4BAB-BDFA-E321BBD38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57" y="2249599"/>
            <a:ext cx="7549141" cy="2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Stitching Process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DDC72-3B68-4449-8150-9F2776497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57" y="2273845"/>
            <a:ext cx="7489846" cy="34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7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Stitching Result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620D2-58E0-4A95-AA6E-B867542D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57" y="2249599"/>
            <a:ext cx="7182142" cy="36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Crop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D3167-FB72-48DB-9B13-B986CD5D0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2249598"/>
            <a:ext cx="7383168" cy="33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10 June 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Dongseo University - 47 Jurye-ro, Jurye 2(i)-dong, Sasang-gu, Busan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7F23B-5573-4505-A454-028BBEF9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8" y="2249597"/>
            <a:ext cx="7525691" cy="32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ience Project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60.potx" id="{B0D06C54-B873-49D2-AD73-EE9BB8599BFF}" vid="{334807F6-B3E0-4323-AC38-BDC7A606DAA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5042</TotalTime>
  <Words>1204</Words>
  <Application>Microsoft Office PowerPoint</Application>
  <PresentationFormat>On-screen Show (4:3)</PresentationFormat>
  <Paragraphs>233</Paragraphs>
  <Slides>37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Yu Gothic UI</vt:lpstr>
      <vt:lpstr>Arial</vt:lpstr>
      <vt:lpstr>Wingdings</vt:lpstr>
      <vt:lpstr>Science Project 16x9</vt:lpstr>
      <vt:lpstr>Image Composite Editor</vt:lpstr>
      <vt:lpstr>Introduction</vt:lpstr>
      <vt:lpstr>Image Composite Editor</vt:lpstr>
      <vt:lpstr>Image Composite Editor</vt:lpstr>
      <vt:lpstr>Panorama From Image</vt:lpstr>
      <vt:lpstr>Panorama From Image</vt:lpstr>
      <vt:lpstr>Panorama From Image</vt:lpstr>
      <vt:lpstr>Panorama From Image</vt:lpstr>
      <vt:lpstr>Panorama From Image</vt:lpstr>
      <vt:lpstr>Panorama From Image</vt:lpstr>
      <vt:lpstr>Panorama From Image</vt:lpstr>
      <vt:lpstr>Panorama From Image</vt:lpstr>
      <vt:lpstr>Panorama From Video</vt:lpstr>
      <vt:lpstr>Creating 360 image</vt:lpstr>
      <vt:lpstr>Creating 360 image</vt:lpstr>
      <vt:lpstr>Creating 360 image</vt:lpstr>
      <vt:lpstr>Creating 360 image</vt:lpstr>
      <vt:lpstr>Creating 360 image</vt:lpstr>
      <vt:lpstr>Creating 360 image</vt:lpstr>
      <vt:lpstr>Creating 360 image</vt:lpstr>
      <vt:lpstr>Creating 360 image - Cylindrical Projection</vt:lpstr>
      <vt:lpstr>Creating 360 image</vt:lpstr>
      <vt:lpstr>Creating 360 image - Mercator Projection</vt:lpstr>
      <vt:lpstr>Creating 360 image</vt:lpstr>
      <vt:lpstr>Creating 360 image</vt:lpstr>
      <vt:lpstr>Creating 360 image</vt:lpstr>
      <vt:lpstr>PowerPoint Presentation</vt:lpstr>
      <vt:lpstr>Creating 360 image</vt:lpstr>
      <vt:lpstr>Creating panorama that include moving object</vt:lpstr>
      <vt:lpstr>Creating panorama that include moving object</vt:lpstr>
      <vt:lpstr>Creating panorama that include moving object</vt:lpstr>
      <vt:lpstr>Creating panorama that include moving object</vt:lpstr>
      <vt:lpstr>Creating panorama that include moving object</vt:lpstr>
      <vt:lpstr>Creating panorama that include moving object</vt:lpstr>
      <vt:lpstr>Creating panorama that include moving object</vt:lpstr>
      <vt:lpstr>YouTube Video</vt:lpstr>
      <vt:lpstr>감사합니다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Project Title</dc:title>
  <dc:creator>ASUS</dc:creator>
  <cp:lastModifiedBy>Laboratory</cp:lastModifiedBy>
  <cp:revision>403</cp:revision>
  <dcterms:created xsi:type="dcterms:W3CDTF">2019-03-27T10:09:48Z</dcterms:created>
  <dcterms:modified xsi:type="dcterms:W3CDTF">2019-06-10T05:44:40Z</dcterms:modified>
</cp:coreProperties>
</file>